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slideLayouts/slideLayout25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slideLayouts/slideLayout26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slideLayouts/slideLayout27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slideLayouts/slideLayout28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slideLayouts/slideLayout2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6.xml" ContentType="application/vnd.openxmlformats-officedocument.theme+xml"/>
  <Override PartName="/ppt/theme/theme2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slideLayouts/slideLayout34.xml" ContentType="application/vnd.openxmlformats-officedocument.presentationml.slideLayout+xml"/>
  <Override PartName="/ppt/theme/theme30.xml" ContentType="application/vnd.openxmlformats-officedocument.theme+xml"/>
  <Override PartName="/ppt/theme/theme31.xml" ContentType="application/vnd.openxmlformats-officedocument.theme+xml"/>
  <Override PartName="/ppt/slideLayouts/slideLayout35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slideLayouts/slideLayout36.xml" ContentType="application/vnd.openxmlformats-officedocument.presentationml.slideLayout+xml"/>
  <Override PartName="/ppt/theme/theme34.xml" ContentType="application/vnd.openxmlformats-officedocument.theme+xml"/>
  <Override PartName="/ppt/theme/theme3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6.xml" ContentType="application/vnd.openxmlformats-officedocument.theme+xml"/>
  <Override PartName="/ppt/theme/theme3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8.xml" ContentType="application/vnd.openxmlformats-officedocument.theme+xml"/>
  <Override PartName="/ppt/theme/theme39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0.xml" ContentType="application/vnd.openxmlformats-officedocument.theme+xml"/>
  <Override PartName="/ppt/theme/theme41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2.xml" ContentType="application/vnd.openxmlformats-officedocument.theme+xml"/>
  <Override PartName="/ppt/theme/theme43.xml" ContentType="application/vnd.openxmlformats-officedocument.theme+xml"/>
  <Override PartName="/ppt/slideLayouts/slideLayout45.xml" ContentType="application/vnd.openxmlformats-officedocument.presentationml.slideLayout+xml"/>
  <Override PartName="/ppt/theme/theme44.xml" ContentType="application/vnd.openxmlformats-officedocument.theme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6.xml" ContentType="application/vnd.openxmlformats-officedocument.theme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theme/theme49.xml" ContentType="application/vnd.openxmlformats-officedocument.theme+xml"/>
  <Override PartName="/ppt/slideLayouts/slideLayout49.xml" ContentType="application/vnd.openxmlformats-officedocument.presentationml.slideLayout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64" r:id="rId3"/>
    <p:sldMasterId id="2147483666" r:id="rId4"/>
    <p:sldMasterId id="2147483667" r:id="rId5"/>
    <p:sldMasterId id="2147483669" r:id="rId6"/>
    <p:sldMasterId id="2147483671" r:id="rId7"/>
    <p:sldMasterId id="2147483672" r:id="rId8"/>
    <p:sldMasterId id="2147483674" r:id="rId9"/>
    <p:sldMasterId id="2147483675" r:id="rId10"/>
    <p:sldMasterId id="2147483677" r:id="rId11"/>
    <p:sldMasterId id="2147483678" r:id="rId12"/>
    <p:sldMasterId id="2147483681" r:id="rId13"/>
    <p:sldMasterId id="2147483682" r:id="rId14"/>
    <p:sldMasterId id="2147483686" r:id="rId15"/>
    <p:sldMasterId id="2147483687" r:id="rId16"/>
    <p:sldMasterId id="2147483689" r:id="rId17"/>
    <p:sldMasterId id="2147483690" r:id="rId18"/>
    <p:sldMasterId id="2147483692" r:id="rId19"/>
    <p:sldMasterId id="2147483693" r:id="rId20"/>
    <p:sldMasterId id="2147483695" r:id="rId21"/>
    <p:sldMasterId id="2147483696" r:id="rId22"/>
    <p:sldMasterId id="2147483698" r:id="rId23"/>
    <p:sldMasterId id="2147483699" r:id="rId24"/>
    <p:sldMasterId id="2147483701" r:id="rId25"/>
    <p:sldMasterId id="2147483702" r:id="rId26"/>
    <p:sldMasterId id="2147483705" r:id="rId27"/>
    <p:sldMasterId id="2147483706" r:id="rId28"/>
    <p:sldMasterId id="2147483709" r:id="rId29"/>
    <p:sldMasterId id="2147483710" r:id="rId30"/>
    <p:sldMasterId id="2147483712" r:id="rId31"/>
    <p:sldMasterId id="2147483713" r:id="rId32"/>
    <p:sldMasterId id="2147483715" r:id="rId33"/>
    <p:sldMasterId id="2147483716" r:id="rId34"/>
    <p:sldMasterId id="2147483718" r:id="rId35"/>
    <p:sldMasterId id="2147483719" r:id="rId36"/>
    <p:sldMasterId id="2147483722" r:id="rId37"/>
    <p:sldMasterId id="2147483723" r:id="rId38"/>
    <p:sldMasterId id="2147483726" r:id="rId39"/>
    <p:sldMasterId id="2147483727" r:id="rId40"/>
    <p:sldMasterId id="2147483730" r:id="rId41"/>
    <p:sldMasterId id="2147483731" r:id="rId42"/>
    <p:sldMasterId id="2147483734" r:id="rId43"/>
    <p:sldMasterId id="2147483735" r:id="rId44"/>
    <p:sldMasterId id="2147483737" r:id="rId45"/>
    <p:sldMasterId id="2147483738" r:id="rId46"/>
    <p:sldMasterId id="2147483741" r:id="rId47"/>
    <p:sldMasterId id="2147483742" r:id="rId48"/>
    <p:sldMasterId id="2147483744" r:id="rId49"/>
    <p:sldMasterId id="2147483745" r:id="rId50"/>
    <p:sldMasterId id="2147483747" r:id="rId51"/>
  </p:sldMasterIdLst>
  <p:notesMasterIdLst>
    <p:notesMasterId r:id="rId88"/>
  </p:notesMasterIdLst>
  <p:sldIdLst>
    <p:sldId id="257" r:id="rId52"/>
    <p:sldId id="259" r:id="rId53"/>
    <p:sldId id="307" r:id="rId54"/>
    <p:sldId id="372" r:id="rId55"/>
    <p:sldId id="373" r:id="rId56"/>
    <p:sldId id="401" r:id="rId57"/>
    <p:sldId id="402" r:id="rId58"/>
    <p:sldId id="400" r:id="rId59"/>
    <p:sldId id="374" r:id="rId60"/>
    <p:sldId id="375" r:id="rId61"/>
    <p:sldId id="376" r:id="rId62"/>
    <p:sldId id="378" r:id="rId63"/>
    <p:sldId id="377" r:id="rId64"/>
    <p:sldId id="379" r:id="rId65"/>
    <p:sldId id="380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403" r:id="rId79"/>
    <p:sldId id="393" r:id="rId80"/>
    <p:sldId id="394" r:id="rId81"/>
    <p:sldId id="395" r:id="rId82"/>
    <p:sldId id="396" r:id="rId83"/>
    <p:sldId id="397" r:id="rId84"/>
    <p:sldId id="404" r:id="rId85"/>
    <p:sldId id="398" r:id="rId86"/>
    <p:sldId id="399" r:id="rId8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136C"/>
    <a:srgbClr val="FC5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57" autoAdjust="0"/>
    <p:restoredTop sz="93470" autoAdjust="0"/>
  </p:normalViewPr>
  <p:slideViewPr>
    <p:cSldViewPr snapToGrid="0">
      <p:cViewPr varScale="1">
        <p:scale>
          <a:sx n="110" d="100"/>
          <a:sy n="110" d="100"/>
        </p:scale>
        <p:origin x="192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9" d="100"/>
        <a:sy n="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2.xml"/><Relationship Id="rId68" Type="http://schemas.openxmlformats.org/officeDocument/2006/relationships/slide" Target="slides/slide17.xml"/><Relationship Id="rId84" Type="http://schemas.openxmlformats.org/officeDocument/2006/relationships/slide" Target="slides/slide33.xml"/><Relationship Id="rId89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2.xml"/><Relationship Id="rId58" Type="http://schemas.openxmlformats.org/officeDocument/2006/relationships/slide" Target="slides/slide7.xml"/><Relationship Id="rId74" Type="http://schemas.openxmlformats.org/officeDocument/2006/relationships/slide" Target="slides/slide23.xml"/><Relationship Id="rId79" Type="http://schemas.openxmlformats.org/officeDocument/2006/relationships/slide" Target="slides/slide28.xml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" Target="slides/slide5.xml"/><Relationship Id="rId64" Type="http://schemas.openxmlformats.org/officeDocument/2006/relationships/slide" Target="slides/slide13.xml"/><Relationship Id="rId69" Type="http://schemas.openxmlformats.org/officeDocument/2006/relationships/slide" Target="slides/slide18.xml"/><Relationship Id="rId77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21.xml"/><Relationship Id="rId80" Type="http://schemas.openxmlformats.org/officeDocument/2006/relationships/slide" Target="slides/slide29.xml"/><Relationship Id="rId85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8.xml"/><Relationship Id="rId67" Type="http://schemas.openxmlformats.org/officeDocument/2006/relationships/slide" Target="slides/slide16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3.xml"/><Relationship Id="rId62" Type="http://schemas.openxmlformats.org/officeDocument/2006/relationships/slide" Target="slides/slide11.xml"/><Relationship Id="rId70" Type="http://schemas.openxmlformats.org/officeDocument/2006/relationships/slide" Target="slides/slide19.xml"/><Relationship Id="rId75" Type="http://schemas.openxmlformats.org/officeDocument/2006/relationships/slide" Target="slides/slide24.xml"/><Relationship Id="rId83" Type="http://schemas.openxmlformats.org/officeDocument/2006/relationships/slide" Target="slides/slide3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" Target="slides/slide6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1.xml"/><Relationship Id="rId60" Type="http://schemas.openxmlformats.org/officeDocument/2006/relationships/slide" Target="slides/slide9.xml"/><Relationship Id="rId65" Type="http://schemas.openxmlformats.org/officeDocument/2006/relationships/slide" Target="slides/slide14.xml"/><Relationship Id="rId73" Type="http://schemas.openxmlformats.org/officeDocument/2006/relationships/slide" Target="slides/slide22.xml"/><Relationship Id="rId78" Type="http://schemas.openxmlformats.org/officeDocument/2006/relationships/slide" Target="slides/slide27.xml"/><Relationship Id="rId81" Type="http://schemas.openxmlformats.org/officeDocument/2006/relationships/slide" Target="slides/slide30.xml"/><Relationship Id="rId86" Type="http://schemas.openxmlformats.org/officeDocument/2006/relationships/slide" Target="slides/slide3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" Target="slides/slide4.xml"/><Relationship Id="rId76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0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5.xml"/><Relationship Id="rId87" Type="http://schemas.openxmlformats.org/officeDocument/2006/relationships/slide" Target="slides/slide36.xml"/><Relationship Id="rId61" Type="http://schemas.openxmlformats.org/officeDocument/2006/relationships/slide" Target="slides/slide10.xml"/><Relationship Id="rId82" Type="http://schemas.openxmlformats.org/officeDocument/2006/relationships/slide" Target="slides/slide31.xml"/><Relationship Id="rId19" Type="http://schemas.openxmlformats.org/officeDocument/2006/relationships/slideMaster" Target="slideMasters/slideMaster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423D9-7F97-477B-AFB3-E5DEF4B36B5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3D985-DC53-4386-B262-85287026AD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301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6709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61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98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48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3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35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598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79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12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15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55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844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132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5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77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460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203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76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176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880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228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25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219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582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559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425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74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83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121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97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423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1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flo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331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881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975" y="196417"/>
            <a:ext cx="10515600" cy="59915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580909"/>
            <a:ext cx="12192000" cy="271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801" y="136149"/>
            <a:ext cx="1433998" cy="6088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53" y="-5094"/>
            <a:ext cx="740348" cy="900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5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6.xml"/></Relationships>
</file>

<file path=ppt/slideMasters/_rels/slideMaster19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7.xml"/></Relationships>
</file>

<file path=ppt/slideMasters/_rels/slideMaster2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8.xml"/></Relationships>
</file>

<file path=ppt/slideMasters/_rels/slideMaster23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9.xml"/></Relationships>
</file>

<file path=ppt/slideMasters/_rels/slideMaster25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theme" Target="../theme/theme2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27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theme" Target="../theme/theme2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29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4.xml"/></Relationships>
</file>

<file path=ppt/slideMasters/_rels/slideMaster3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5.xml"/></Relationships>
</file>

<file path=ppt/slideMasters/_rels/slideMaster3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6.xml"/></Relationships>
</file>

<file path=ppt/slideMasters/_rels/slideMaster35.xml.rels><?xml version="1.0" encoding="UTF-8" standalone="yes"?>
<Relationships xmlns="http://schemas.openxmlformats.org/package/2006/relationships"><Relationship Id="rId1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theme" Target="../theme/theme3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37.xml.rels><?xml version="1.0" encoding="UTF-8" standalone="yes"?>
<Relationships xmlns="http://schemas.openxmlformats.org/package/2006/relationships"><Relationship Id="rId1" Type="http://schemas.openxmlformats.org/officeDocument/2006/relationships/theme" Target="../theme/theme37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theme" Target="../theme/theme38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39.xml.rels><?xml version="1.0" encoding="UTF-8" standalone="yes"?>
<Relationships xmlns="http://schemas.openxmlformats.org/package/2006/relationships"><Relationship Id="rId1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theme" Target="../theme/theme40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4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1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theme" Target="../theme/theme4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_rels/slideMaster43.xml.rels><?xml version="1.0" encoding="UTF-8" standalone="yes"?>
<Relationships xmlns="http://schemas.openxmlformats.org/package/2006/relationships"><Relationship Id="rId1" Type="http://schemas.openxmlformats.org/officeDocument/2006/relationships/theme" Target="../theme/theme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5.xml"/></Relationships>
</file>

<file path=ppt/slideMasters/_rels/slideMaster45.xml.rels><?xml version="1.0" encoding="UTF-8" standalone="yes"?>
<Relationships xmlns="http://schemas.openxmlformats.org/package/2006/relationships"><Relationship Id="rId1" Type="http://schemas.openxmlformats.org/officeDocument/2006/relationships/theme" Target="../theme/theme45.xml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theme" Target="../theme/theme4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1" Type="http://schemas.openxmlformats.org/officeDocument/2006/relationships/theme" Target="../theme/theme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49.xml"/></Relationships>
</file>

<file path=ppt/slideMasters/_rels/slideMaster5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C926-329E-43DE-A990-3A07A2A534C7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3CEF-B625-4558-9E75-934060632C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DB1F-BF0E-4C3D-A645-0B24DE8819C2}" type="datetimeFigureOut">
              <a:rPr lang="zh-CN" altLang="en-US" smtClean="0"/>
              <a:pPr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4C93-9FB4-4372-BDB3-8D287655D0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7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apo Productions - Re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525833" y="-1794163"/>
            <a:ext cx="609600" cy="609600"/>
          </a:xfrm>
          <a:prstGeom prst="rect">
            <a:avLst/>
          </a:prstGeom>
        </p:spPr>
      </p:pic>
      <p:sp>
        <p:nvSpPr>
          <p:cNvPr id="10" name="文本框 3"/>
          <p:cNvSpPr txBox="1">
            <a:spLocks noChangeArrowheads="1"/>
          </p:cNvSpPr>
          <p:nvPr/>
        </p:nvSpPr>
        <p:spPr bwMode="auto">
          <a:xfrm>
            <a:off x="4906471" y="2006566"/>
            <a:ext cx="728552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applying machine learning techniques for design pattern detection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50" y="254236"/>
            <a:ext cx="1704975" cy="723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8423"/>
            <a:ext cx="834850" cy="1015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2A1763-3D18-DB45-880B-CFACD02DA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219" y="1803137"/>
            <a:ext cx="4652245" cy="3223755"/>
          </a:xfrm>
          <a:prstGeom prst="rect">
            <a:avLst/>
          </a:prstGeom>
        </p:spPr>
      </p:pic>
      <p:grpSp>
        <p:nvGrpSpPr>
          <p:cNvPr id="19" name="组合 7">
            <a:extLst>
              <a:ext uri="{FF2B5EF4-FFF2-40B4-BE49-F238E27FC236}">
                <a16:creationId xmlns:a16="http://schemas.microsoft.com/office/drawing/2014/main" id="{E95C9021-3672-F449-AE03-4DA3E4EF4379}"/>
              </a:ext>
            </a:extLst>
          </p:cNvPr>
          <p:cNvGrpSpPr/>
          <p:nvPr/>
        </p:nvGrpSpPr>
        <p:grpSpPr bwMode="auto">
          <a:xfrm>
            <a:off x="4906471" y="4061328"/>
            <a:ext cx="6853727" cy="401693"/>
            <a:chOff x="360727" y="3564377"/>
            <a:chExt cx="5345052" cy="329549"/>
          </a:xfrm>
        </p:grpSpPr>
        <p:sp>
          <p:nvSpPr>
            <p:cNvPr id="20" name="文本框 13">
              <a:extLst>
                <a:ext uri="{FF2B5EF4-FFF2-40B4-BE49-F238E27FC236}">
                  <a16:creationId xmlns:a16="http://schemas.microsoft.com/office/drawing/2014/main" id="{5CD93935-33AA-B945-9456-8D645F61E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727" y="3602362"/>
              <a:ext cx="5345052" cy="277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小组成员：高岳、何慧娴、王馨雨、徐亚婧、鄢煜民</a:t>
              </a:r>
            </a:p>
          </p:txBody>
        </p:sp>
        <p:grpSp>
          <p:nvGrpSpPr>
            <p:cNvPr id="21" name="组合 6">
              <a:extLst>
                <a:ext uri="{FF2B5EF4-FFF2-40B4-BE49-F238E27FC236}">
                  <a16:creationId xmlns:a16="http://schemas.microsoft.com/office/drawing/2014/main" id="{C5444424-9B13-5A4C-9FE0-51D092EE3F3D}"/>
                </a:ext>
              </a:extLst>
            </p:cNvPr>
            <p:cNvGrpSpPr/>
            <p:nvPr/>
          </p:nvGrpSpPr>
          <p:grpSpPr bwMode="auto">
            <a:xfrm>
              <a:off x="398257" y="3564377"/>
              <a:ext cx="5240543" cy="329549"/>
              <a:chOff x="344001" y="3575263"/>
              <a:chExt cx="5177591" cy="329549"/>
            </a:xfrm>
          </p:grpSpPr>
          <p:cxnSp>
            <p:nvCxnSpPr>
              <p:cNvPr id="22" name="直接连接符 31">
                <a:extLst>
                  <a:ext uri="{FF2B5EF4-FFF2-40B4-BE49-F238E27FC236}">
                    <a16:creationId xmlns:a16="http://schemas.microsoft.com/office/drawing/2014/main" id="{CE5DDCF7-5F85-2745-AE00-849398ED2864}"/>
                  </a:ext>
                </a:extLst>
              </p:cNvPr>
              <p:cNvCxnSpPr/>
              <p:nvPr/>
            </p:nvCxnSpPr>
            <p:spPr>
              <a:xfrm>
                <a:off x="344191" y="3575263"/>
                <a:ext cx="517773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32">
                <a:extLst>
                  <a:ext uri="{FF2B5EF4-FFF2-40B4-BE49-F238E27FC236}">
                    <a16:creationId xmlns:a16="http://schemas.microsoft.com/office/drawing/2014/main" id="{8A6A1CA0-8136-5647-8AAE-213DCCC5839F}"/>
                  </a:ext>
                </a:extLst>
              </p:cNvPr>
              <p:cNvCxnSpPr/>
              <p:nvPr/>
            </p:nvCxnSpPr>
            <p:spPr>
              <a:xfrm>
                <a:off x="344191" y="3904812"/>
                <a:ext cx="517773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179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Micro-structures detector 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287975" y="1327151"/>
            <a:ext cx="11904025" cy="3723508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中抽取微结构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使用一组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visitor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分别访问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visitor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负责探测一种微结构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通过静态分析获得微结构信息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该方法具有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的准确率和召回率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微结构和一段（一组）代码之间总是存在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的对应关系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C1E944-78BE-E942-B73D-E0DC08A23593}"/>
              </a:ext>
            </a:extLst>
          </p:cNvPr>
          <p:cNvGrpSpPr/>
          <p:nvPr/>
        </p:nvGrpSpPr>
        <p:grpSpPr>
          <a:xfrm>
            <a:off x="6150911" y="1448764"/>
            <a:ext cx="4371923" cy="2895600"/>
            <a:chOff x="6150911" y="1448764"/>
            <a:chExt cx="4371923" cy="2895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2CD79B3-D01F-894F-A8E4-4DCCB2F7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4234" y="1448764"/>
              <a:ext cx="4038600" cy="289560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DEF81C4-2F11-A94E-A717-8C535DAE8C52}"/>
                </a:ext>
              </a:extLst>
            </p:cNvPr>
            <p:cNvSpPr/>
            <p:nvPr/>
          </p:nvSpPr>
          <p:spPr>
            <a:xfrm>
              <a:off x="6150911" y="2083443"/>
              <a:ext cx="520861" cy="474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E2BD09-949A-2442-A2E4-5F436AC2C827}"/>
                </a:ext>
              </a:extLst>
            </p:cNvPr>
            <p:cNvSpPr/>
            <p:nvPr/>
          </p:nvSpPr>
          <p:spPr>
            <a:xfrm>
              <a:off x="6298688" y="2951298"/>
              <a:ext cx="2012555" cy="1393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37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Joiner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287976" y="1049359"/>
            <a:ext cx="10152390" cy="4954614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输入：在系统上检测到的微结构列表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过程概述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把系统看成图（用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RDF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描述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）：微结构是边，代码实体是节点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根据定义好的规则，使用图匹配技术（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SPARQL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）提取设计模式的候选者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在模式候选者中，将角色分配给每个类，并将候选者建模成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树状结构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分为两个阶段：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Matching</a:t>
            </a:r>
          </a:p>
          <a:p>
            <a:pPr marL="800100" lvl="1" indent="-34290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EEAF4D-3EC5-1D42-B004-F5B995FEB49C}"/>
              </a:ext>
            </a:extLst>
          </p:cNvPr>
          <p:cNvSpPr txBox="1"/>
          <p:nvPr/>
        </p:nvSpPr>
        <p:spPr>
          <a:xfrm>
            <a:off x="8252750" y="4120588"/>
            <a:ext cx="234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为了进行</a:t>
            </a:r>
            <a:r>
              <a:rPr kumimoji="1"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merge</a:t>
            </a:r>
            <a:r>
              <a:rPr kumimoji="1"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操作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04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Joiner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6612575" y="2007383"/>
            <a:ext cx="5579425" cy="2491889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Matching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：将角色分配给类的过程（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mappings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Merge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：将一个模式实例中的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mappings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聚合在一起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9A88F-9CF0-9A49-81DE-9E268125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75" y="1799039"/>
            <a:ext cx="6324600" cy="339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003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Matching step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287975" y="1327151"/>
            <a:ext cx="11904025" cy="3720878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输出：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角色映射（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mapping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每个角色映射有固定的长度，等于在设计模式定义中声明的角色数量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同一个类可以映射到不同的角色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使用非常一般的规则进行匹配，召回率很高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一些定义（接下来都用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mapping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、用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Mached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mapping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的集合）</a:t>
            </a:r>
          </a:p>
          <a:p>
            <a:pPr lvl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930B2D-9A84-0C4A-AE1A-33647C70B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45" b="20630"/>
          <a:stretch/>
        </p:blipFill>
        <p:spPr>
          <a:xfrm>
            <a:off x="812832" y="4618298"/>
            <a:ext cx="7627571" cy="4297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9CFBEE-7B0A-AF44-9B30-F0FE4FD5D0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02" b="16932"/>
          <a:stretch/>
        </p:blipFill>
        <p:spPr>
          <a:xfrm>
            <a:off x="706055" y="5371575"/>
            <a:ext cx="7867507" cy="4160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29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Matching</a:t>
            </a:r>
            <a:r>
              <a:rPr lang="zh-CN" altLang="en-US" dirty="0"/>
              <a:t> </a:t>
            </a:r>
            <a:r>
              <a:rPr lang="zh-CN" altLang="en" dirty="0"/>
              <a:t>举例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5231757" y="2263811"/>
            <a:ext cx="6743486" cy="2489772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lvl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Abstr.Class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Game, 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Concr.Class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Poker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</a:p>
          <a:p>
            <a:pPr lvl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rm2 = [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Abstr.Class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Game,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Concr.Class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Chess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</a:p>
          <a:p>
            <a:pPr lvl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Mached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{rm1, rm2}</a:t>
            </a:r>
          </a:p>
          <a:p>
            <a:pPr lvl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59D3184-9563-9E45-ACB2-6C3348AF0911}"/>
              </a:ext>
            </a:extLst>
          </p:cNvPr>
          <p:cNvGrpSpPr/>
          <p:nvPr/>
        </p:nvGrpSpPr>
        <p:grpSpPr>
          <a:xfrm>
            <a:off x="484181" y="1808786"/>
            <a:ext cx="5061594" cy="3399822"/>
            <a:chOff x="170163" y="1808786"/>
            <a:chExt cx="5061594" cy="339982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533EF1E-9AFF-A249-A531-19E090F8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163" y="1808786"/>
              <a:ext cx="4829491" cy="339982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FC1E833-E287-634B-BFA1-CC125E701B13}"/>
                </a:ext>
              </a:extLst>
            </p:cNvPr>
            <p:cNvSpPr/>
            <p:nvPr/>
          </p:nvSpPr>
          <p:spPr>
            <a:xfrm>
              <a:off x="4213185" y="3333509"/>
              <a:ext cx="1018572" cy="821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998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Merging step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708522" y="972811"/>
            <a:ext cx="11483478" cy="5579079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需要合并的原因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同一个模式实例可能包含了多个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，这些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被分散在了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Mached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集合中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Merging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步骤的目的就是将这些属于同一个实例的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合并在一起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GEBNF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定义了用于表示模式实例的层级结构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GEBNF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包含属性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L1, L2, …, Ln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，其中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的类型是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Xi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“*”表示大于等于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个、“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”表示大于等于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个、下划线表示是对已存在元素的引用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Multi-Level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Single-Level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Single-Level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（单例、适配器）是单层的，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Multi-Level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（其他）是多层的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Single-Level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不需要合并（只有一个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FAEB47-D4F2-B046-959B-5B4ED3ED1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730" y="3275379"/>
            <a:ext cx="3426106" cy="5573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72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Merging step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963702" y="3514549"/>
            <a:ext cx="9839873" cy="2809090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设计模式实例由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DpInstance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元素表示，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DpInstance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指的是具有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DpDef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定义的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LevelInstance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DpDef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充当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LevelDef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节点树的根</a:t>
            </a:r>
            <a:endParaRPr lang="e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Level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元素仅充当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LevelInstance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元素的容器，同时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LevelInstance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元素可以拥有符合相应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LevelDef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的其他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角色映射是一组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RoleAssociation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元素，充当叶子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8D221D-F008-7240-8E5C-739BCA32D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0" t="-485" r="4464" b="673"/>
          <a:stretch/>
        </p:blipFill>
        <p:spPr>
          <a:xfrm>
            <a:off x="2701377" y="1131450"/>
            <a:ext cx="5688795" cy="2383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573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Merging step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6088284" y="1225373"/>
            <a:ext cx="5809100" cy="5577092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给定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Mached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集合和一个根级定义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DpDef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每个角色映射都添加为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root level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的一个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根据给定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和当前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检索或创建一个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LevelInstance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li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根据当前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中定义的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中相应的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分配给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levelInstance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属性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对当前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的每一个子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递归调用上述过程，直至没有子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此时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被添加完毕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" altLang="zh-CN" dirty="0" err="1"/>
              <a:t>Mached</a:t>
            </a:r>
            <a:r>
              <a:rPr lang="zh-CN" altLang="en-US" dirty="0"/>
              <a:t>集合中的其他</a:t>
            </a:r>
            <a:r>
              <a:rPr lang="en-US" altLang="zh-CN" dirty="0" err="1"/>
              <a:t>rm</a:t>
            </a:r>
            <a:r>
              <a:rPr lang="zh-CN" altLang="en" dirty="0"/>
              <a:t>，</a:t>
            </a:r>
            <a:r>
              <a:rPr lang="zh-CN" altLang="en-US" dirty="0"/>
              <a:t>重复上述过程</a:t>
            </a:r>
          </a:p>
          <a:p>
            <a:pPr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801CDB-C966-A840-A537-7C6DC2AE2B98}"/>
              </a:ext>
            </a:extLst>
          </p:cNvPr>
          <p:cNvSpPr/>
          <p:nvPr/>
        </p:nvSpPr>
        <p:spPr>
          <a:xfrm>
            <a:off x="476491" y="902759"/>
            <a:ext cx="4789990" cy="645229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映射到树结构中的算法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DEB706-2719-204A-AE78-6CCE115E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9" t="8042" r="3939" b="12545"/>
          <a:stretch/>
        </p:blipFill>
        <p:spPr>
          <a:xfrm>
            <a:off x="511537" y="1547988"/>
            <a:ext cx="5137231" cy="15192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BAA359-33A8-F441-9231-1FEB36C3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37" y="3067234"/>
            <a:ext cx="5172277" cy="34074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249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Merging</a:t>
            </a:r>
            <a:r>
              <a:rPr lang="zh-CN" altLang="en-US" dirty="0"/>
              <a:t> </a:t>
            </a:r>
            <a:r>
              <a:rPr lang="zh-CN" altLang="en" dirty="0"/>
              <a:t>举例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5243333" y="1225373"/>
            <a:ext cx="6654052" cy="5094203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Abstr.Class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Game, 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Concr.Class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Poker]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 </a:t>
            </a:r>
            <a:r>
              <a:rPr lang="en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Abstr.Class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Game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，创建一个新的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LevelInstance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，并为其添加子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</a:t>
            </a:r>
            <a:r>
              <a:rPr lang="en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Concr.Class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Poker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，创建一个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LevelInstance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，并存放在之前创建的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容器中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Abstr.Class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Game, 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Concr.Class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Chess]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</a:t>
            </a:r>
            <a:r>
              <a:rPr lang="en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Abstr.Class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Game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，对应的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LevelInstance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已经创建，获取到该实例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</a:t>
            </a:r>
            <a:r>
              <a:rPr lang="en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Concr.Class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-&gt; Poker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，创建一个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LevelInstance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，并存放在之前创建的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容器中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66E68C-2175-4B45-9E59-0913C66FC576}"/>
              </a:ext>
            </a:extLst>
          </p:cNvPr>
          <p:cNvGrpSpPr/>
          <p:nvPr/>
        </p:nvGrpSpPr>
        <p:grpSpPr>
          <a:xfrm>
            <a:off x="645825" y="2147425"/>
            <a:ext cx="4597508" cy="2540000"/>
            <a:chOff x="763929" y="2077977"/>
            <a:chExt cx="4597508" cy="2540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9ED821B-8949-4748-9632-2E2D249A3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1" r="6202"/>
            <a:stretch/>
          </p:blipFill>
          <p:spPr>
            <a:xfrm>
              <a:off x="868101" y="2077977"/>
              <a:ext cx="4493336" cy="2540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9E04040-3AD4-8C45-89B3-FEC86D92DC4F}"/>
                </a:ext>
              </a:extLst>
            </p:cNvPr>
            <p:cNvSpPr/>
            <p:nvPr/>
          </p:nvSpPr>
          <p:spPr>
            <a:xfrm>
              <a:off x="763929" y="3113590"/>
              <a:ext cx="474562" cy="833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500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Classifier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532435" y="1225373"/>
            <a:ext cx="10023676" cy="4153882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模式定义、微结构、已分类的模式存储库、模式候选者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需要注意的是，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已经使用了一部分微结构，在分类阶段将使用那些没有被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使用的微结构进行分类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步骤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从模式实例到角色映射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从角色映射到模式实例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202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2041" y="423"/>
            <a:ext cx="4059814" cy="6911575"/>
          </a:xfrm>
          <a:prstGeom prst="rect">
            <a:avLst/>
          </a:prstGeom>
          <a:solidFill>
            <a:schemeClr val="accent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4530" y="2122716"/>
            <a:ext cx="2866671" cy="1483090"/>
            <a:chOff x="1819275" y="1143000"/>
            <a:chExt cx="2867025" cy="1483273"/>
          </a:xfrm>
        </p:grpSpPr>
        <p:sp>
          <p:nvSpPr>
            <p:cNvPr id="3" name="矩形 2"/>
            <p:cNvSpPr/>
            <p:nvPr/>
          </p:nvSpPr>
          <p:spPr>
            <a:xfrm>
              <a:off x="1819275" y="1143000"/>
              <a:ext cx="2590800" cy="12668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" name="矩形 16"/>
            <p:cNvSpPr/>
            <p:nvPr/>
          </p:nvSpPr>
          <p:spPr>
            <a:xfrm>
              <a:off x="2095500" y="1359448"/>
              <a:ext cx="2590800" cy="12668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b="1" dirty="0">
                <a:solidFill>
                  <a:srgbClr val="4EB7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32390" y="3782686"/>
            <a:ext cx="2926355" cy="67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90" dirty="0">
                <a:solidFill>
                  <a:schemeClr val="bg1"/>
                </a:solidFill>
                <a:latin typeface="Kozuka Gothic Pro M" panose="020B0700000000000000" pitchFamily="34" charset="-128"/>
                <a:ea typeface="Kozuka Gothic Pro M" panose="020B0700000000000000" pitchFamily="34" charset="-128"/>
              </a:rPr>
              <a:t>CONTENTS</a:t>
            </a:r>
            <a:endParaRPr lang="zh-CN" altLang="en-US" sz="3790" dirty="0">
              <a:solidFill>
                <a:schemeClr val="bg1"/>
              </a:solidFill>
              <a:latin typeface="Kozuka Gothic Pro M" panose="020B0700000000000000" pitchFamily="34" charset="-128"/>
              <a:ea typeface="Kozuka Gothic Pro M" panose="020B0700000000000000" pitchFamily="34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8275" y="2524559"/>
            <a:ext cx="1867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476172" y="1875824"/>
            <a:ext cx="4186828" cy="493784"/>
            <a:chOff x="3419370" y="1818408"/>
            <a:chExt cx="3140530" cy="493784"/>
          </a:xfrm>
        </p:grpSpPr>
        <p:sp>
          <p:nvSpPr>
            <p:cNvPr id="27" name="TextBox 11"/>
            <p:cNvSpPr txBox="1"/>
            <p:nvPr/>
          </p:nvSpPr>
          <p:spPr>
            <a:xfrm>
              <a:off x="3419370" y="1818408"/>
              <a:ext cx="31405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</a:rPr>
                <a:t>背景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419872" y="2312192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6476172" y="2628825"/>
            <a:ext cx="4186828" cy="539400"/>
            <a:chOff x="3419370" y="2574743"/>
            <a:chExt cx="3140530" cy="539400"/>
          </a:xfrm>
        </p:grpSpPr>
        <p:sp>
          <p:nvSpPr>
            <p:cNvPr id="30" name="TextBox 47"/>
            <p:cNvSpPr txBox="1"/>
            <p:nvPr/>
          </p:nvSpPr>
          <p:spPr>
            <a:xfrm>
              <a:off x="3419370" y="2574743"/>
              <a:ext cx="31405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</a:rPr>
                <a:t>MAPLE</a:t>
              </a:r>
              <a:r>
                <a:rPr lang="zh-CN" altLang="en-US" sz="2400" b="1" dirty="0">
                  <a:solidFill>
                    <a:schemeClr val="accent1"/>
                  </a:solidFill>
                </a:rPr>
                <a:t>的工作流程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3419872" y="3114143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6476172" y="3431625"/>
            <a:ext cx="4186828" cy="550163"/>
            <a:chOff x="3419370" y="3377277"/>
            <a:chExt cx="3140530" cy="550163"/>
          </a:xfrm>
        </p:grpSpPr>
        <p:sp>
          <p:nvSpPr>
            <p:cNvPr id="33" name="TextBox 51"/>
            <p:cNvSpPr txBox="1"/>
            <p:nvPr/>
          </p:nvSpPr>
          <p:spPr>
            <a:xfrm>
              <a:off x="3419370" y="3377277"/>
              <a:ext cx="31405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</a:rPr>
                <a:t>实验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3419872" y="3927440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6476172" y="4241625"/>
            <a:ext cx="4186828" cy="532648"/>
            <a:chOff x="3419370" y="4179811"/>
            <a:chExt cx="3140530" cy="532648"/>
          </a:xfrm>
        </p:grpSpPr>
        <p:sp>
          <p:nvSpPr>
            <p:cNvPr id="36" name="TextBox 55"/>
            <p:cNvSpPr txBox="1"/>
            <p:nvPr/>
          </p:nvSpPr>
          <p:spPr>
            <a:xfrm>
              <a:off x="3419370" y="4179811"/>
              <a:ext cx="31405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</a:rPr>
                <a:t>结论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419872" y="4712459"/>
              <a:ext cx="295412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椭圆 41"/>
          <p:cNvSpPr/>
          <p:nvPr/>
        </p:nvSpPr>
        <p:spPr>
          <a:xfrm>
            <a:off x="5727372" y="1906121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1</a:t>
            </a:r>
            <a:endParaRPr lang="zh-CN" altLang="en-US" sz="2000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FB80C6DC-D7AF-CC40-B0EA-480700EF790F}"/>
              </a:ext>
            </a:extLst>
          </p:cNvPr>
          <p:cNvSpPr/>
          <p:nvPr/>
        </p:nvSpPr>
        <p:spPr>
          <a:xfrm>
            <a:off x="5727372" y="2608275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2</a:t>
            </a:r>
            <a:endParaRPr lang="zh-CN" altLang="en-US" sz="2000" dirty="0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334ED1C2-48A1-7449-8AB2-2051CB810E42}"/>
              </a:ext>
            </a:extLst>
          </p:cNvPr>
          <p:cNvSpPr/>
          <p:nvPr/>
        </p:nvSpPr>
        <p:spPr>
          <a:xfrm>
            <a:off x="5727372" y="3400275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3</a:t>
            </a:r>
            <a:endParaRPr lang="zh-CN" altLang="en-US" sz="2000" dirty="0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883287E5-4882-9F4E-BDCC-7D3152104F87}"/>
              </a:ext>
            </a:extLst>
          </p:cNvPr>
          <p:cNvSpPr/>
          <p:nvPr/>
        </p:nvSpPr>
        <p:spPr>
          <a:xfrm>
            <a:off x="5727372" y="4231875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4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从模式实例到角色映射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532435" y="1225373"/>
            <a:ext cx="10023676" cy="2491889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步骤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使用用于创建模式实例的角色映射列表（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）来表示模式实例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将角色映射列表和微结构信息组合在一起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形成一种新的表示形式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01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614960" y="2999226"/>
            <a:ext cx="10023676" cy="3495497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假设一个实例候选者由两个</a:t>
            </a:r>
            <a:r>
              <a:rPr lang="en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组成，每个</a:t>
            </a:r>
            <a:r>
              <a:rPr lang="en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包含两个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R2</a:t>
            </a:r>
            <a:r>
              <a:rPr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未被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使用的微结构有三种：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M1</a:t>
            </a:r>
            <a:r>
              <a:rPr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M2</a:t>
            </a:r>
            <a:r>
              <a:rPr lang="zh-CN" altLang="e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M3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微结构表示代码实体之间的关系，而在一个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 mapping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中，每个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也被分配了一个代码实体，因此，可以用微结构表示两个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之间的关系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把他们组合到一起，可以得到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种（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*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*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）不同的特征，每个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都用这些特征表示，其中，</a:t>
            </a:r>
            <a:r>
              <a:rPr lang="en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RiMjRk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表示角色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之间具有</a:t>
            </a:r>
            <a:r>
              <a:rPr lang="en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Mj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关系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得到的所有映射组成的数据集被称为</a:t>
            </a:r>
            <a:r>
              <a:rPr lang="en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 dataset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437594-2CE9-A549-84E1-45F7B218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71" y="1348226"/>
            <a:ext cx="11684000" cy="165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6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892752" y="1459793"/>
            <a:ext cx="10023676" cy="3107442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问题：这个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 dataset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不能直接拿去分类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原因：每个模式实例具有的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的数量是不确定的，因此得到的特征向量的数量也是不确定的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解决方案：使用聚类方法对特征向量再进行一次编码，得到另一种长度确定的特征向量（即下一步要做的事情）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1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从角色映射到模式实例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892752" y="1459793"/>
            <a:ext cx="10023676" cy="4338548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步骤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将上一个步骤得到的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 dataset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拿来训练聚类算法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 dataset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被分配到不同的簇中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得到新的特征：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00150" lvl="2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对于每一个实例，如果这个实例的所有映射中至少有一个映射被分配到了第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个簇，那么新特征的第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项是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，否则是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得到的数据集被称为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 dataset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dirty="0"/>
              <a:t>使用</a:t>
            </a:r>
            <a:r>
              <a:rPr lang="en" altLang="zh-CN" dirty="0"/>
              <a:t>classification dataset</a:t>
            </a:r>
            <a:r>
              <a:rPr lang="zh-CN" altLang="en-US" dirty="0"/>
              <a:t>进行分类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63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6788137" y="1619214"/>
            <a:ext cx="5045047" cy="3915099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实例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有两个</a:t>
            </a:r>
            <a:r>
              <a:rPr lang="en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在上一步得到了</a:t>
            </a:r>
            <a:r>
              <a:rPr lang="zh-CN" altLang="en-US" dirty="0">
                <a:solidFill>
                  <a:srgbClr val="FFC000"/>
                </a:solidFill>
              </a:rPr>
              <a:t>两个映射</a:t>
            </a:r>
            <a:endParaRPr lang="en-US" altLang="zh-CN" dirty="0">
              <a:solidFill>
                <a:srgbClr val="FFC000"/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聚类算法得到了</a:t>
            </a:r>
            <a:r>
              <a:rPr lang="zh-CN" altLang="en-US" dirty="0">
                <a:solidFill>
                  <a:srgbClr val="C00000"/>
                </a:solidFill>
              </a:rPr>
              <a:t>三个簇</a:t>
            </a:r>
            <a:endParaRPr lang="en-US" altLang="zh-CN" dirty="0">
              <a:solidFill>
                <a:srgbClr val="C00000"/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的第一个映射被分配到了第一个簇中，第二个映射被分配到了第二个簇中，第三个簇中没有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的映射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的特征为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0]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3E553F-8934-804A-8C71-EE9C2772D7A4}"/>
              </a:ext>
            </a:extLst>
          </p:cNvPr>
          <p:cNvGrpSpPr/>
          <p:nvPr/>
        </p:nvGrpSpPr>
        <p:grpSpPr>
          <a:xfrm>
            <a:off x="607223" y="1890400"/>
            <a:ext cx="6057900" cy="2956037"/>
            <a:chOff x="595648" y="1506351"/>
            <a:chExt cx="6057900" cy="295603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1333DC5-12A8-6949-87F8-C03E994DC76D}"/>
                </a:ext>
              </a:extLst>
            </p:cNvPr>
            <p:cNvGrpSpPr/>
            <p:nvPr/>
          </p:nvGrpSpPr>
          <p:grpSpPr>
            <a:xfrm>
              <a:off x="595648" y="1506351"/>
              <a:ext cx="6057900" cy="2956037"/>
              <a:chOff x="775262" y="1457365"/>
              <a:chExt cx="6057900" cy="2956037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F18C151-AA1C-EA43-A8E1-BDBDD1D59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262" y="1457365"/>
                <a:ext cx="6057900" cy="2832100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D4F8BD5-D3F3-E041-AF0E-B8AC59ADFC17}"/>
                  </a:ext>
                </a:extLst>
              </p:cNvPr>
              <p:cNvSpPr/>
              <p:nvPr/>
            </p:nvSpPr>
            <p:spPr>
              <a:xfrm>
                <a:off x="4829512" y="2931843"/>
                <a:ext cx="1832546" cy="14815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178813C-7218-904B-BC70-2B71976A1141}"/>
                  </a:ext>
                </a:extLst>
              </p:cNvPr>
              <p:cNvSpPr/>
              <p:nvPr/>
            </p:nvSpPr>
            <p:spPr>
              <a:xfrm>
                <a:off x="4364016" y="3251729"/>
                <a:ext cx="1643605" cy="11616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D148DB5-86A9-F048-8094-47F09425AF04}"/>
                  </a:ext>
                </a:extLst>
              </p:cNvPr>
              <p:cNvSpPr/>
              <p:nvPr/>
            </p:nvSpPr>
            <p:spPr>
              <a:xfrm>
                <a:off x="4131867" y="3832565"/>
                <a:ext cx="1643605" cy="456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" name="框架 10">
              <a:extLst>
                <a:ext uri="{FF2B5EF4-FFF2-40B4-BE49-F238E27FC236}">
                  <a16:creationId xmlns:a16="http://schemas.microsoft.com/office/drawing/2014/main" id="{B022D7E9-4C42-3A4F-A31F-43C7CF1EB7C3}"/>
                </a:ext>
              </a:extLst>
            </p:cNvPr>
            <p:cNvSpPr/>
            <p:nvPr/>
          </p:nvSpPr>
          <p:spPr>
            <a:xfrm>
              <a:off x="2362957" y="2101838"/>
              <a:ext cx="1408943" cy="592375"/>
            </a:xfrm>
            <a:prstGeom prst="fram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框架 13">
            <a:extLst>
              <a:ext uri="{FF2B5EF4-FFF2-40B4-BE49-F238E27FC236}">
                <a16:creationId xmlns:a16="http://schemas.microsoft.com/office/drawing/2014/main" id="{6AF9B1A9-8FED-E64A-9568-A8E2110A72BB}"/>
              </a:ext>
            </a:extLst>
          </p:cNvPr>
          <p:cNvSpPr/>
          <p:nvPr/>
        </p:nvSpPr>
        <p:spPr>
          <a:xfrm>
            <a:off x="4072963" y="2589932"/>
            <a:ext cx="853222" cy="1299133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76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训练阶段和测试阶段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0BA50E-4129-AB49-BCFD-D534352EBB56}"/>
              </a:ext>
            </a:extLst>
          </p:cNvPr>
          <p:cNvSpPr/>
          <p:nvPr/>
        </p:nvSpPr>
        <p:spPr>
          <a:xfrm>
            <a:off x="892752" y="1459793"/>
            <a:ext cx="10380990" cy="4338548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训练阶段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对使用训练集得到的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 dataset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进行聚类操作时，得到一个训练好的聚类模型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人工对训练集的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 dataset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打上标签（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），训练分类器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测试阶段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使用训练好的聚类模型进行聚类操作，得到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使用训练好的分类器进行分类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028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0BA50E-4129-AB49-BCFD-D534352EBB56}"/>
              </a:ext>
            </a:extLst>
          </p:cNvPr>
          <p:cNvSpPr/>
          <p:nvPr/>
        </p:nvSpPr>
        <p:spPr>
          <a:xfrm>
            <a:off x="6585996" y="1585731"/>
            <a:ext cx="4687746" cy="5025081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训练阶段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训练好</a:t>
            </a:r>
            <a:r>
              <a:rPr lang="zh-CN" altLang="en-US" dirty="0">
                <a:solidFill>
                  <a:srgbClr val="C00000"/>
                </a:solidFill>
              </a:rPr>
              <a:t>聚类模型</a:t>
            </a:r>
            <a:endParaRPr lang="en-US" altLang="zh-CN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人工打好标签后训练好</a:t>
            </a:r>
            <a:r>
              <a:rPr lang="zh-CN" altLang="en-US" dirty="0">
                <a:solidFill>
                  <a:srgbClr val="FFC000"/>
                </a:solidFill>
              </a:rPr>
              <a:t>分类模型</a:t>
            </a:r>
            <a:endParaRPr lang="en-US" altLang="zh-CN" dirty="0">
              <a:solidFill>
                <a:srgbClr val="FFC000"/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测试阶段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使用训练好的</a:t>
            </a:r>
            <a:r>
              <a:rPr lang="zh-CN" altLang="en-US" dirty="0">
                <a:solidFill>
                  <a:srgbClr val="C00000"/>
                </a:solidFill>
              </a:rPr>
              <a:t>聚类模型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使用训练好的</a:t>
            </a:r>
            <a:r>
              <a:rPr lang="zh-CN" altLang="en-US" dirty="0">
                <a:solidFill>
                  <a:srgbClr val="FFC000"/>
                </a:solidFill>
              </a:rPr>
              <a:t>分类模型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进行分类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5B0414-8FBC-F246-AE18-4E596B1E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23" y="1585731"/>
            <a:ext cx="6070600" cy="4152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20B96F-C0F2-3145-9CD6-DC244DF41E48}"/>
              </a:ext>
            </a:extLst>
          </p:cNvPr>
          <p:cNvSpPr/>
          <p:nvPr/>
        </p:nvSpPr>
        <p:spPr>
          <a:xfrm>
            <a:off x="3993266" y="3657600"/>
            <a:ext cx="636607" cy="11227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09E9B3-BAE7-A44C-81D9-B582B38710A9}"/>
              </a:ext>
            </a:extLst>
          </p:cNvPr>
          <p:cNvSpPr/>
          <p:nvPr/>
        </p:nvSpPr>
        <p:spPr>
          <a:xfrm>
            <a:off x="5419295" y="3657600"/>
            <a:ext cx="834548" cy="11227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4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特例：单层模式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779899" y="1780958"/>
            <a:ext cx="10023676" cy="3722995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每个实例只包含一个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数量是确定的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本来使用聚类就是因为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数量不确定导致无法得到长度确定的特征向量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自定了聚类的规则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/>
              <a:t>如果映射的第</a:t>
            </a:r>
            <a:r>
              <a:rPr lang="en" altLang="zh-CN" sz="2000" dirty="0" err="1"/>
              <a:t>i</a:t>
            </a:r>
            <a:r>
              <a:rPr lang="zh-CN" altLang="en-US" sz="2000" dirty="0"/>
              <a:t>个特征的值为真，则簇</a:t>
            </a:r>
            <a:r>
              <a:rPr lang="en" altLang="zh-CN" sz="2000" dirty="0" err="1"/>
              <a:t>i</a:t>
            </a:r>
            <a:r>
              <a:rPr lang="zh-CN" altLang="en-US" sz="2000" dirty="0"/>
              <a:t>包含这个映射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实际上，这</a:t>
            </a:r>
            <a:r>
              <a:rPr lang="zh-CN" altLang="en-US" sz="2000" dirty="0"/>
              <a:t>样得到的</a:t>
            </a:r>
            <a:r>
              <a:rPr lang="en-US" altLang="zh-CN" sz="2000" dirty="0"/>
              <a:t>classification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和</a:t>
            </a:r>
            <a:r>
              <a:rPr lang="en-US" altLang="zh-CN" sz="2000" dirty="0"/>
              <a:t>clustering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是一样的</a:t>
            </a:r>
            <a:endParaRPr lang="en-US" altLang="zh-CN" sz="2000" dirty="0"/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使用自定义规则进行聚类只是为了保持模型的统一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673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46"/>
          <p:cNvSpPr txBox="1">
            <a:spLocks noChangeArrowheads="1"/>
          </p:cNvSpPr>
          <p:nvPr/>
        </p:nvSpPr>
        <p:spPr bwMode="auto">
          <a:xfrm>
            <a:off x="5528979" y="2169929"/>
            <a:ext cx="14975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9600" dirty="0">
                <a:ln w="76200">
                  <a:noFill/>
                  <a:miter lim="800000"/>
                </a:ln>
                <a:solidFill>
                  <a:schemeClr val="tx2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ln w="76200">
                <a:noFill/>
                <a:miter lim="800000"/>
              </a:ln>
              <a:solidFill>
                <a:schemeClr val="tx2"/>
              </a:solidFill>
              <a:latin typeface="Impact" panose="020B080603090205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6992841" y="2578307"/>
            <a:ext cx="5311454" cy="752904"/>
            <a:chOff x="6038927" y="2305945"/>
            <a:chExt cx="3983758" cy="564860"/>
          </a:xfrm>
        </p:grpSpPr>
        <p:sp>
          <p:nvSpPr>
            <p:cNvPr id="16" name="文本框 15"/>
            <p:cNvSpPr txBox="1">
              <a:spLocks noChangeArrowheads="1"/>
            </p:cNvSpPr>
            <p:nvPr/>
          </p:nvSpPr>
          <p:spPr bwMode="auto">
            <a:xfrm>
              <a:off x="6038927" y="2693584"/>
              <a:ext cx="2766116" cy="177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 sz="93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038927" y="2305945"/>
              <a:ext cx="3983758" cy="484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</a:rPr>
                <a:t>实验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9E0ED64-78E5-2E45-B7B9-E36B9AB1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9" y="1803137"/>
            <a:ext cx="4652245" cy="32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641003" y="1341120"/>
            <a:ext cx="10023676" cy="2809090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目标：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测试机器学习模型相对于基线模型的优越性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选择最有效的机器学习模型和聚类算法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数据集：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选择了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个项目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D65AB3-220E-9F4C-A7C6-0C8879165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097" y="2993962"/>
            <a:ext cx="6134100" cy="340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480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46"/>
          <p:cNvSpPr txBox="1">
            <a:spLocks noChangeArrowheads="1"/>
          </p:cNvSpPr>
          <p:nvPr/>
        </p:nvSpPr>
        <p:spPr bwMode="auto">
          <a:xfrm>
            <a:off x="5528979" y="2169929"/>
            <a:ext cx="131478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9600" dirty="0">
                <a:ln w="76200">
                  <a:noFill/>
                  <a:miter lim="800000"/>
                </a:ln>
                <a:solidFill>
                  <a:schemeClr val="tx2"/>
                </a:solidFill>
                <a:latin typeface="Impact" panose="020B0806030902050204" pitchFamily="34" charset="0"/>
              </a:rPr>
              <a:t>01</a:t>
            </a:r>
            <a:endParaRPr lang="zh-CN" altLang="en-US" sz="9600" dirty="0">
              <a:ln w="76200">
                <a:noFill/>
                <a:miter lim="800000"/>
              </a:ln>
              <a:solidFill>
                <a:schemeClr val="tx2"/>
              </a:solidFill>
              <a:latin typeface="Impact" panose="020B080603090205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6992841" y="2578307"/>
            <a:ext cx="5311454" cy="752904"/>
            <a:chOff x="6038927" y="2305945"/>
            <a:chExt cx="3983758" cy="564860"/>
          </a:xfrm>
        </p:grpSpPr>
        <p:sp>
          <p:nvSpPr>
            <p:cNvPr id="16" name="文本框 15"/>
            <p:cNvSpPr txBox="1">
              <a:spLocks noChangeArrowheads="1"/>
            </p:cNvSpPr>
            <p:nvPr/>
          </p:nvSpPr>
          <p:spPr bwMode="auto">
            <a:xfrm>
              <a:off x="6038927" y="2693584"/>
              <a:ext cx="2766116" cy="177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 sz="93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038927" y="2305945"/>
              <a:ext cx="3983758" cy="484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</a:rPr>
                <a:t>背景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9E0ED64-78E5-2E45-B7B9-E36B9AB1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9" y="1803137"/>
            <a:ext cx="4652245" cy="32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Joiner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641003" y="1341120"/>
            <a:ext cx="10023676" cy="1699107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进行实验的结果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因为人手有限，所以超过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个候选者时只评估了大约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没给出召回率，但可以看出准确率确实很低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0E9E05-4422-814F-846A-4804891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03" y="3135955"/>
            <a:ext cx="7760357" cy="3162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64866C1-E850-D04D-A47F-4D697B0B17C1}"/>
              </a:ext>
            </a:extLst>
          </p:cNvPr>
          <p:cNvSpPr/>
          <p:nvPr/>
        </p:nvSpPr>
        <p:spPr>
          <a:xfrm>
            <a:off x="5752617" y="4004841"/>
            <a:ext cx="2176041" cy="2071867"/>
          </a:xfrm>
          <a:prstGeom prst="rect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696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Classifier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641003" y="1468442"/>
            <a:ext cx="5262086" cy="3915099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进行实验的结果（单层模式）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只检验了分类算法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使用机器学习的方法明显比基线模型（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ZeroR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）有效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朴素贝叶斯和</a:t>
            </a:r>
            <a:r>
              <a:rPr lang="en" altLang="zh-CN" dirty="0"/>
              <a:t>C-SVC linear</a:t>
            </a:r>
            <a:r>
              <a:rPr lang="zh-CN" altLang="en" dirty="0"/>
              <a:t>比较低</a:t>
            </a:r>
            <a:r>
              <a:rPr lang="zh-CN" altLang="en-US" dirty="0"/>
              <a:t>，其余都很高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2FF8C-7DEE-184D-94E7-14C5FCEDE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149" y="1341120"/>
            <a:ext cx="5740400" cy="5054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46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Classifier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641003" y="1468442"/>
            <a:ext cx="5262086" cy="1699107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进行实验的结果（多层模式）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装饰者模式和工程方法模式效果较好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组合模式效果较差、低于基线模型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D1FEC-D307-D044-8FB9-54BF8D0F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180" y="1202224"/>
            <a:ext cx="6205135" cy="4993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29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结果分析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988244" y="1537890"/>
            <a:ext cx="5262086" cy="2491889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影响结果的因素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是否使用聚类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选择的聚类算法的种类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数据集的大小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8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46"/>
          <p:cNvSpPr txBox="1">
            <a:spLocks noChangeArrowheads="1"/>
          </p:cNvSpPr>
          <p:nvPr/>
        </p:nvSpPr>
        <p:spPr bwMode="auto">
          <a:xfrm>
            <a:off x="5528979" y="2169929"/>
            <a:ext cx="146065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9600" dirty="0">
                <a:ln w="76200">
                  <a:noFill/>
                  <a:miter lim="800000"/>
                </a:ln>
                <a:solidFill>
                  <a:schemeClr val="tx2"/>
                </a:solidFill>
                <a:latin typeface="Impact" panose="020B0806030902050204" pitchFamily="34" charset="0"/>
              </a:rPr>
              <a:t>04</a:t>
            </a:r>
            <a:endParaRPr lang="zh-CN" altLang="en-US" sz="9600" dirty="0">
              <a:ln w="76200">
                <a:noFill/>
                <a:miter lim="800000"/>
              </a:ln>
              <a:solidFill>
                <a:schemeClr val="tx2"/>
              </a:solidFill>
              <a:latin typeface="Impact" panose="020B080603090205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6992841" y="2578307"/>
            <a:ext cx="5311454" cy="752904"/>
            <a:chOff x="6038927" y="2305945"/>
            <a:chExt cx="3983758" cy="564860"/>
          </a:xfrm>
        </p:grpSpPr>
        <p:sp>
          <p:nvSpPr>
            <p:cNvPr id="16" name="文本框 15"/>
            <p:cNvSpPr txBox="1">
              <a:spLocks noChangeArrowheads="1"/>
            </p:cNvSpPr>
            <p:nvPr/>
          </p:nvSpPr>
          <p:spPr bwMode="auto">
            <a:xfrm>
              <a:off x="6038927" y="2693584"/>
              <a:ext cx="2766116" cy="177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 sz="93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038927" y="2305945"/>
              <a:ext cx="3983758" cy="484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</a:rPr>
                <a:t>结论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9E0ED64-78E5-2E45-B7B9-E36B9AB1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9" y="1803137"/>
            <a:ext cx="4652245" cy="32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3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对有效性的威胁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988243" y="1537890"/>
            <a:ext cx="9382673" cy="3722995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外部的威胁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训练集的标注具有主观性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基于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的召回率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100%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的假设来评估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</a:t>
            </a: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这一点没有被完全验证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数据集不够大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内部的威胁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MARPLE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不能处理引用的类库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87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结论和未来工作</a:t>
            </a:r>
            <a:endParaRPr lang="en" altLang="zh-CN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1103990" y="1202224"/>
            <a:ext cx="9382673" cy="5025081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结论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实验表明，应用机器学习可以显著提高探测四种模式的表现，但对于组合模式则提高不显著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探测单层模式的效果优于探测多层模式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组合模式准确率低，作者认为是数据集太小的原因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未来工作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希望增加探测的设计模式和软件系统的数量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希望使用更多的软件包进行机器学习的计算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希望能比较本工具和其他文献中的工具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26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287975" y="1327151"/>
            <a:ext cx="11020491" cy="3722995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设计模式检测（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DPD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）是一种非常有用的技术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设计模式中存在变体（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variants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）问题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一种抽象的解决方案可能有不同的实现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模式的定义不够正式，不同的开发者有不同的理解，导致他们实现了结构不同的变体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由于变体问题的存在，对设计模式的理解和探测主观性比较高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给一种设计模式定义完备、封闭的规格说明（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specification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）或者探测规则很困难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25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287975" y="1095657"/>
            <a:ext cx="11904025" cy="4646837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使用机器学习的方式解决上述问题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使用样本集（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 set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）来代表非正式的规格说明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可以通过改变样本集来改变探测规则，使该方法可以探测不同的变体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先使用规则初步筛选，再使用分类器进行分类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规则非常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，具有极高的召回率，但准确率不高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优点：分类器计算量较小；提高训练集的质量，对训练集的数量要求小；分类器不依赖具体的机器学习方法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种高使用率的模式：单例模式、适配器模式、工厂方法模式、组合模式、装饰者模式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MARPLE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Metrics and 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Reconstruction 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 Eclipse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23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一些名词的解释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287975" y="1095657"/>
            <a:ext cx="11904025" cy="5148641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代码实体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entities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代码实体是可以用名称（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唯一标识的代码结构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中指类（包含接口、枚举类型、注解类型）、方法、成员变量</a:t>
            </a:r>
          </a:p>
          <a:p>
            <a:pPr marL="342900" indent="-34290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微结构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micore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structures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可以看成一对代码实体之间的关系，有一个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destination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destination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可以是同一个代码实体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作者使用了三大类不同的微结构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尽管三种微结构有区别，但是它们都是设计模式结构的组成部分，也都可以拿来探测设计模式，因此后面对他们的处理上没有区别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47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一些名词的解释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287975" y="1095657"/>
            <a:ext cx="11904025" cy="3425093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设计模式探测（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pattern detection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设计模式的定义虽然没有描述如何实现，但描述了组成该模式的角色（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 mapping”</a:t>
            </a:r>
            <a:r>
              <a:rPr lang="zh-CN" alt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把类分配给角色；在一个</a:t>
            </a:r>
            <a:r>
              <a:rPr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 mapping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中，一个角色只能对应一个类，但一个类可以对应多个角色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找到设计模式的实例</a:t>
            </a:r>
          </a:p>
          <a:p>
            <a:pPr marL="742950" lvl="1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12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46"/>
          <p:cNvSpPr txBox="1">
            <a:spLocks noChangeArrowheads="1"/>
          </p:cNvSpPr>
          <p:nvPr/>
        </p:nvSpPr>
        <p:spPr bwMode="auto">
          <a:xfrm>
            <a:off x="5528979" y="2169929"/>
            <a:ext cx="146386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9600" dirty="0">
                <a:ln w="76200">
                  <a:noFill/>
                  <a:miter lim="800000"/>
                </a:ln>
                <a:solidFill>
                  <a:schemeClr val="tx2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ln w="76200">
                <a:noFill/>
                <a:miter lim="800000"/>
              </a:ln>
              <a:solidFill>
                <a:schemeClr val="tx2"/>
              </a:solidFill>
              <a:latin typeface="Impact" panose="020B080603090205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6992841" y="2578307"/>
            <a:ext cx="5311454" cy="752904"/>
            <a:chOff x="6038927" y="2305945"/>
            <a:chExt cx="3983758" cy="564860"/>
          </a:xfrm>
        </p:grpSpPr>
        <p:sp>
          <p:nvSpPr>
            <p:cNvPr id="16" name="文本框 15"/>
            <p:cNvSpPr txBox="1">
              <a:spLocks noChangeArrowheads="1"/>
            </p:cNvSpPr>
            <p:nvPr/>
          </p:nvSpPr>
          <p:spPr bwMode="auto">
            <a:xfrm>
              <a:off x="6038927" y="2693584"/>
              <a:ext cx="2766116" cy="177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en-US" sz="93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038927" y="2305945"/>
              <a:ext cx="3983758" cy="484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</a:rPr>
                <a:t>MARPLE</a:t>
              </a:r>
              <a:r>
                <a:rPr lang="zh-CN" altLang="en-US" sz="3600" b="1" dirty="0">
                  <a:solidFill>
                    <a:schemeClr val="accent1"/>
                  </a:solidFill>
                </a:rPr>
                <a:t>工作流程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9E0ED64-78E5-2E45-B7B9-E36B9AB1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9" y="1803137"/>
            <a:ext cx="4652245" cy="32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MARPLE</a:t>
            </a:r>
            <a:r>
              <a:rPr lang="zh-CN" altLang="en-US" dirty="0"/>
              <a:t>工作流程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59F3C3C-07F3-9147-96B8-68A20322CB70}"/>
              </a:ext>
            </a:extLst>
          </p:cNvPr>
          <p:cNvSpPr/>
          <p:nvPr/>
        </p:nvSpPr>
        <p:spPr>
          <a:xfrm>
            <a:off x="6561775" y="1365546"/>
            <a:ext cx="5377084" cy="4336431"/>
          </a:xfrm>
          <a:prstGeom prst="rect">
            <a:avLst/>
          </a:prstGeom>
        </p:spPr>
        <p:txBody>
          <a:bodyPr wrap="square" lIns="121908" tIns="60954" rIns="121908" bIns="60954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JDT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插件将源码构建成抽象语法树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AST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收集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微结构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和系统的一些指标信息、建立整个系统的模型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根据微结构找出所有给定设计模式的实例的候选者</a:t>
            </a:r>
          </a:p>
          <a:p>
            <a:pPr marL="285750" indent="-28575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判断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找出的候选者是否正确，并给出该判断的置信度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D49A8C-8087-FA47-8551-29391B127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75" y="1601245"/>
            <a:ext cx="6273800" cy="3479800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745F2F46-26C5-4E4A-BB7B-73B8B9600E85}"/>
              </a:ext>
            </a:extLst>
          </p:cNvPr>
          <p:cNvSpPr/>
          <p:nvPr/>
        </p:nvSpPr>
        <p:spPr>
          <a:xfrm>
            <a:off x="3831220" y="2257063"/>
            <a:ext cx="2060294" cy="173621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6C1AA6B-93D9-3249-A48F-B67F6D106822}"/>
              </a:ext>
            </a:extLst>
          </p:cNvPr>
          <p:cNvSpPr/>
          <p:nvPr/>
        </p:nvSpPr>
        <p:spPr>
          <a:xfrm>
            <a:off x="1490793" y="3243153"/>
            <a:ext cx="650523" cy="200713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55291E3-B189-C94F-BB57-C2540C9BE301}"/>
              </a:ext>
            </a:extLst>
          </p:cNvPr>
          <p:cNvSpPr/>
          <p:nvPr/>
        </p:nvSpPr>
        <p:spPr>
          <a:xfrm>
            <a:off x="1490793" y="4106690"/>
            <a:ext cx="958494" cy="334681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44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C00000"/>
      </a:dk2>
      <a:lt2>
        <a:srgbClr val="E3DED1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C00000"/>
      </a:accent5>
      <a:accent6>
        <a:srgbClr val="C00000"/>
      </a:accent6>
      <a:hlink>
        <a:srgbClr val="6B9F25"/>
      </a:hlink>
      <a:folHlink>
        <a:srgbClr val="BA6906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0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2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4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6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8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0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2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4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6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8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40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4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42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4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6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8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自定义设计方案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0C1"/>
      </a:accent1>
      <a:accent2>
        <a:srgbClr val="A6A6A6"/>
      </a:accent2>
      <a:accent3>
        <a:srgbClr val="0170C1"/>
      </a:accent3>
      <a:accent4>
        <a:srgbClr val="A6A6A6"/>
      </a:accent4>
      <a:accent5>
        <a:srgbClr val="0170C1"/>
      </a:accent5>
      <a:accent6>
        <a:srgbClr val="A6A6A6"/>
      </a:accent6>
      <a:hlink>
        <a:srgbClr val="0170C1"/>
      </a:hlink>
      <a:folHlink>
        <a:srgbClr val="A6A6A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2250</Words>
  <Application>Microsoft Macintosh PowerPoint</Application>
  <PresentationFormat>宽屏</PresentationFormat>
  <Paragraphs>243</Paragraphs>
  <Slides>36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51</vt:i4>
      </vt:variant>
      <vt:variant>
        <vt:lpstr>幻灯片标题</vt:lpstr>
      </vt:variant>
      <vt:variant>
        <vt:i4>36</vt:i4>
      </vt:variant>
    </vt:vector>
  </HeadingPairs>
  <TitlesOfParts>
    <vt:vector size="96" baseType="lpstr">
      <vt:lpstr>等线</vt:lpstr>
      <vt:lpstr>等线 Light</vt:lpstr>
      <vt:lpstr>宋体</vt:lpstr>
      <vt:lpstr>微软雅黑</vt:lpstr>
      <vt:lpstr>Kozuka Gothic Pro M</vt:lpstr>
      <vt:lpstr>Arial</vt:lpstr>
      <vt:lpstr>Arial Black</vt:lpstr>
      <vt:lpstr>Calibri</vt:lpstr>
      <vt:lpstr>Impact</vt:lpstr>
      <vt:lpstr>Office 主题</vt:lpstr>
      <vt:lpstr>1_自定义设计方案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PowerPoint 演示文稿</vt:lpstr>
      <vt:lpstr>PowerPoint 演示文稿</vt:lpstr>
      <vt:lpstr>PowerPoint 演示文稿</vt:lpstr>
      <vt:lpstr>背景</vt:lpstr>
      <vt:lpstr>解决方案</vt:lpstr>
      <vt:lpstr>一些名词的解释</vt:lpstr>
      <vt:lpstr>一些名词的解释</vt:lpstr>
      <vt:lpstr>PowerPoint 演示文稿</vt:lpstr>
      <vt:lpstr>MARPLE工作流程</vt:lpstr>
      <vt:lpstr>Micro-structures detector </vt:lpstr>
      <vt:lpstr>Joiner</vt:lpstr>
      <vt:lpstr>Joiner</vt:lpstr>
      <vt:lpstr>Matching step</vt:lpstr>
      <vt:lpstr>Matching 举例</vt:lpstr>
      <vt:lpstr>Merging step</vt:lpstr>
      <vt:lpstr>Merging step</vt:lpstr>
      <vt:lpstr>Merging step</vt:lpstr>
      <vt:lpstr>Merging 举例</vt:lpstr>
      <vt:lpstr>Classifier</vt:lpstr>
      <vt:lpstr>从模式实例到角色映射</vt:lpstr>
      <vt:lpstr>举例</vt:lpstr>
      <vt:lpstr>问题</vt:lpstr>
      <vt:lpstr>从角色映射到模式实例</vt:lpstr>
      <vt:lpstr>举例</vt:lpstr>
      <vt:lpstr>训练阶段和测试阶段</vt:lpstr>
      <vt:lpstr>举例</vt:lpstr>
      <vt:lpstr>特例：单层模式</vt:lpstr>
      <vt:lpstr>PowerPoint 演示文稿</vt:lpstr>
      <vt:lpstr>实验</vt:lpstr>
      <vt:lpstr>Joiner</vt:lpstr>
      <vt:lpstr>Classifier</vt:lpstr>
      <vt:lpstr>Classifier</vt:lpstr>
      <vt:lpstr>结果分析</vt:lpstr>
      <vt:lpstr>PowerPoint 演示文稿</vt:lpstr>
      <vt:lpstr>对有效性的威胁</vt:lpstr>
      <vt:lpstr>结论和未来工作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Microsoft Office 用户</cp:lastModifiedBy>
  <cp:revision>154</cp:revision>
  <dcterms:created xsi:type="dcterms:W3CDTF">2015-05-05T08:02:00Z</dcterms:created>
  <dcterms:modified xsi:type="dcterms:W3CDTF">2019-11-17T12:10:48Z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